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307" r:id="rId3"/>
    <p:sldId id="334" r:id="rId4"/>
    <p:sldId id="331" r:id="rId5"/>
    <p:sldId id="330" r:id="rId6"/>
    <p:sldId id="332" r:id="rId7"/>
    <p:sldId id="285" r:id="rId8"/>
    <p:sldId id="300" r:id="rId9"/>
    <p:sldId id="333" r:id="rId10"/>
    <p:sldId id="269" r:id="rId11"/>
    <p:sldId id="284" r:id="rId12"/>
    <p:sldId id="270" r:id="rId13"/>
    <p:sldId id="318" r:id="rId14"/>
    <p:sldId id="290" r:id="rId15"/>
    <p:sldId id="316" r:id="rId16"/>
    <p:sldId id="320" r:id="rId17"/>
    <p:sldId id="291" r:id="rId18"/>
    <p:sldId id="310" r:id="rId19"/>
    <p:sldId id="317" r:id="rId20"/>
    <p:sldId id="293" r:id="rId21"/>
    <p:sldId id="322" r:id="rId22"/>
    <p:sldId id="295" r:id="rId23"/>
    <p:sldId id="296" r:id="rId24"/>
    <p:sldId id="321" r:id="rId25"/>
    <p:sldId id="276" r:id="rId26"/>
    <p:sldId id="297" r:id="rId27"/>
    <p:sldId id="298" r:id="rId28"/>
    <p:sldId id="275" r:id="rId29"/>
    <p:sldId id="323" r:id="rId30"/>
    <p:sldId id="324" r:id="rId31"/>
    <p:sldId id="278" r:id="rId32"/>
    <p:sldId id="279" r:id="rId33"/>
    <p:sldId id="281" r:id="rId34"/>
    <p:sldId id="326" r:id="rId35"/>
    <p:sldId id="329" r:id="rId36"/>
    <p:sldId id="327" r:id="rId37"/>
    <p:sldId id="311" r:id="rId38"/>
    <p:sldId id="312" r:id="rId39"/>
    <p:sldId id="313" r:id="rId40"/>
    <p:sldId id="314" r:id="rId41"/>
    <p:sldId id="315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7"/>
    <p:restoredTop sz="94643"/>
  </p:normalViewPr>
  <p:slideViewPr>
    <p:cSldViewPr snapToGrid="0" snapToObjects="1">
      <p:cViewPr>
        <p:scale>
          <a:sx n="95" d="100"/>
          <a:sy n="95" d="100"/>
        </p:scale>
        <p:origin x="45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tiff>
</file>

<file path=ppt/media/image10.png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CFF939-A52A-CB4E-A122-C863DBA8CEA2}" type="datetimeFigureOut">
              <a:rPr lang="en-US" smtClean="0"/>
              <a:t>10/3/18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C73C4F-82FB-5F48-8148-B0FA10D21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661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26882"/>
            <a:ext cx="9144000" cy="16557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0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90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72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604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19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24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0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1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4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2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3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00365"/>
            <a:ext cx="10515600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63ACE-6FC9-CE4E-8762-DED14C629F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6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ookocheff.com/post/kafka/kafka-in-a-nutshell/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1.tiff"/><Relationship Id="rId5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dirty="0" smtClean="0"/>
              <a:t>A Distributed System Case Study: Apache Kafka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14356"/>
            <a:ext cx="9144000" cy="16557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r>
              <a:rPr lang="en-US" dirty="0" smtClean="0"/>
              <a:t>High throughput messaging for diverse consumers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715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Kafka and 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Apache Kafka is a hybrid of a log aggregator and a messaging system</a:t>
            </a:r>
          </a:p>
          <a:p>
            <a:r>
              <a:rPr lang="en-US" dirty="0" smtClean="0"/>
              <a:t>Messaging systems</a:t>
            </a:r>
          </a:p>
          <a:p>
            <a:pPr lvl="1"/>
            <a:r>
              <a:rPr lang="en-US" dirty="0" smtClean="0"/>
              <a:t>Usually assume low latency of delivery.  Messages are delivered quickly</a:t>
            </a:r>
          </a:p>
          <a:p>
            <a:pPr lvl="2"/>
            <a:r>
              <a:rPr lang="en-US" dirty="0" smtClean="0"/>
              <a:t>This doesn’t work for batch systems</a:t>
            </a:r>
          </a:p>
          <a:p>
            <a:pPr lvl="1"/>
            <a:r>
              <a:rPr lang="en-US" dirty="0" smtClean="0"/>
              <a:t>Have complicated delivery guarantees that aren’t needed for real-time data</a:t>
            </a:r>
          </a:p>
          <a:p>
            <a:pPr lvl="1"/>
            <a:r>
              <a:rPr lang="en-US" dirty="0" smtClean="0"/>
              <a:t>Are not designed for high throughput techniques such as message batching</a:t>
            </a:r>
            <a:endParaRPr lang="en-US" dirty="0"/>
          </a:p>
          <a:p>
            <a:pPr lvl="1"/>
            <a:r>
              <a:rPr lang="en-US" dirty="0" smtClean="0"/>
              <a:t>Weakly designed as distributed systems: consistency rather than availability (CAP)</a:t>
            </a:r>
          </a:p>
          <a:p>
            <a:r>
              <a:rPr lang="en-US" dirty="0" smtClean="0"/>
              <a:t>Distributed Log Aggregators (Scribe, Flume, Hedwig)</a:t>
            </a:r>
          </a:p>
          <a:p>
            <a:pPr lvl="1"/>
            <a:r>
              <a:rPr lang="en-US" dirty="0" smtClean="0"/>
              <a:t>Are only for server logs</a:t>
            </a:r>
          </a:p>
          <a:p>
            <a:pPr lvl="1"/>
            <a:r>
              <a:rPr lang="en-US" dirty="0" smtClean="0"/>
              <a:t>Only support push model: producer sets the rate</a:t>
            </a:r>
          </a:p>
          <a:p>
            <a:pPr lvl="1"/>
            <a:r>
              <a:rPr lang="en-US" dirty="0" smtClean="0"/>
              <a:t>Kafka use case: pull model lets consumers set the rate, support rewind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6698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24" y="189898"/>
            <a:ext cx="11037066" cy="62105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8435" y="6400410"/>
            <a:ext cx="9135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image.slidesharecdn.com</a:t>
            </a:r>
            <a:r>
              <a:rPr lang="en-US" sz="1200" dirty="0"/>
              <a:t>/current-141113081750-conversion-gate02/95/current-and-future-of-apache-kafka-9-638.jpg?cb=1415866728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59906" y="2958353"/>
            <a:ext cx="3361765" cy="1384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Kafka supports many different types of consumers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72166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388" y="161660"/>
            <a:ext cx="10515600" cy="900657"/>
          </a:xfr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3600" dirty="0" smtClean="0"/>
              <a:t>Apache Kafka Terminology: Topic-Based Publish-Subscribe</a:t>
            </a:r>
            <a:endParaRPr lang="en-US" sz="36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85900"/>
              </p:ext>
            </p:extLst>
          </p:nvPr>
        </p:nvGraphicFramePr>
        <p:xfrm>
          <a:off x="663388" y="1208180"/>
          <a:ext cx="10515600" cy="457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359"/>
                <a:gridCol w="8197241"/>
              </a:tblGrid>
              <a:tr h="695774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Component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Description</a:t>
                      </a:r>
                      <a:endParaRPr lang="en-US" sz="2800" dirty="0"/>
                    </a:p>
                  </a:txBody>
                  <a:tcPr/>
                </a:tc>
              </a:tr>
              <a:tr h="713984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Topic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The label for a stream of messages of a particular type.</a:t>
                      </a:r>
                      <a:endParaRPr lang="en-US" sz="2800" dirty="0"/>
                    </a:p>
                  </a:txBody>
                  <a:tcPr/>
                </a:tc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Producer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</a:t>
                      </a:r>
                      <a:r>
                        <a:rPr lang="en-US" sz="2800" baseline="0" dirty="0" smtClean="0"/>
                        <a:t>n entity that publishes to a topic by sending messages to a broker</a:t>
                      </a:r>
                      <a:endParaRPr lang="en-US" sz="2800" dirty="0"/>
                    </a:p>
                  </a:txBody>
                  <a:tcPr/>
                </a:tc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Broker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An entity</a:t>
                      </a:r>
                      <a:r>
                        <a:rPr lang="en-US" sz="2800" baseline="0" dirty="0" smtClean="0"/>
                        <a:t> on a network that receives, stores, and routes messages.</a:t>
                      </a:r>
                      <a:endParaRPr lang="en-US" sz="2800" dirty="0"/>
                    </a:p>
                  </a:txBody>
                  <a:tcPr/>
                </a:tc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Consumer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An entity that subscribes</a:t>
                      </a:r>
                      <a:r>
                        <a:rPr lang="en-US" sz="2800" baseline="0" dirty="0" smtClean="0"/>
                        <a:t> to one or more topics. Kafka generalizes this to </a:t>
                      </a:r>
                      <a:r>
                        <a:rPr lang="en-US" sz="2800" b="1" baseline="0" dirty="0" smtClean="0"/>
                        <a:t>Consumer Groups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907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Brokers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Connecting message producers to consumers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527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Uses Clusters of Brokers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0365"/>
            <a:ext cx="10515600" cy="851472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Kafka is run as a </a:t>
            </a:r>
            <a:r>
              <a:rPr lang="en-US" dirty="0" smtClean="0">
                <a:solidFill>
                  <a:srgbClr val="000000"/>
                </a:solidFill>
              </a:rPr>
              <a:t>cluster of brokers </a:t>
            </a:r>
            <a:r>
              <a:rPr lang="en-US" dirty="0">
                <a:solidFill>
                  <a:srgbClr val="000000"/>
                </a:solidFill>
              </a:rPr>
              <a:t>on one or more servers</a:t>
            </a:r>
            <a:r>
              <a:rPr lang="en-US" dirty="0" smtClean="0">
                <a:solidFill>
                  <a:srgbClr val="000000"/>
                </a:solidFill>
              </a:rPr>
              <a:t>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0" y="255183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135" y="2296361"/>
            <a:ext cx="7107730" cy="398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Box 7"/>
          <p:cNvSpPr txBox="1"/>
          <p:nvPr/>
        </p:nvSpPr>
        <p:spPr>
          <a:xfrm>
            <a:off x="1125072" y="6343925"/>
            <a:ext cx="10228728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Kafka uses Zookeeper to manage state of clients and leadership of brokers.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01971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Brokers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700365"/>
            <a:ext cx="4660726" cy="4351338"/>
          </a:xfrm>
        </p:spPr>
        <p:txBody>
          <a:bodyPr/>
          <a:lstStyle/>
          <a:p>
            <a:r>
              <a:rPr lang="en-US" dirty="0" smtClean="0"/>
              <a:t>Kafka brokers are designed to be distributed</a:t>
            </a:r>
          </a:p>
          <a:p>
            <a:pPr lvl="1"/>
            <a:r>
              <a:rPr lang="en-US" dirty="0" smtClean="0"/>
              <a:t>Multiple brokers</a:t>
            </a:r>
          </a:p>
          <a:p>
            <a:pPr lvl="1"/>
            <a:r>
              <a:rPr lang="en-US" dirty="0" smtClean="0"/>
              <a:t>Messages to each topic are stored in partitions</a:t>
            </a:r>
          </a:p>
          <a:p>
            <a:pPr lvl="1"/>
            <a:r>
              <a:rPr lang="en-US" dirty="0" smtClean="0"/>
              <a:t>Partitions are allocated across brokers</a:t>
            </a:r>
          </a:p>
          <a:p>
            <a:r>
              <a:rPr lang="en-US" dirty="0" smtClean="0"/>
              <a:t>Partitions are stored as multiple segment files on a specific broker.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331" y="1839250"/>
            <a:ext cx="6282129" cy="407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96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and Partitions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Topics are broken up into </a:t>
            </a:r>
            <a:r>
              <a:rPr lang="en-US" b="1" dirty="0">
                <a:solidFill>
                  <a:srgbClr val="000000"/>
                </a:solidFill>
              </a:rPr>
              <a:t>partitions</a:t>
            </a:r>
            <a:r>
              <a:rPr lang="en-US" dirty="0">
                <a:solidFill>
                  <a:srgbClr val="000000"/>
                </a:solidFill>
              </a:rPr>
              <a:t> that span multiple </a:t>
            </a:r>
            <a:r>
              <a:rPr lang="en-US" dirty="0" smtClean="0">
                <a:solidFill>
                  <a:srgbClr val="000000"/>
                </a:solidFill>
              </a:rPr>
              <a:t>brokers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939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 smtClean="0"/>
              <a:t>Kafka Partitions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693" y="1492514"/>
            <a:ext cx="5764306" cy="4310471"/>
          </a:xfrm>
        </p:spPr>
        <p:txBody>
          <a:bodyPr>
            <a:normAutofit fontScale="92500"/>
          </a:bodyPr>
          <a:lstStyle/>
          <a:p>
            <a:r>
              <a:rPr lang="en-US" dirty="0"/>
              <a:t>Kafka topics are divided into </a:t>
            </a:r>
            <a:r>
              <a:rPr lang="en-US" i="1" dirty="0" smtClean="0"/>
              <a:t>partitions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Partitions parallelize topics </a:t>
            </a:r>
            <a:r>
              <a:rPr lang="en-US" dirty="0"/>
              <a:t>by splitting the data </a:t>
            </a:r>
            <a:r>
              <a:rPr lang="en-US" dirty="0" smtClean="0"/>
              <a:t>across </a:t>
            </a:r>
            <a:r>
              <a:rPr lang="en-US" dirty="0"/>
              <a:t>multiple brokers </a:t>
            </a:r>
          </a:p>
          <a:p>
            <a:r>
              <a:rPr lang="en-US" dirty="0" smtClean="0"/>
              <a:t>Each </a:t>
            </a:r>
            <a:r>
              <a:rPr lang="en-US" dirty="0"/>
              <a:t>partition can be placed on a separate machine </a:t>
            </a:r>
            <a:endParaRPr lang="en-US" dirty="0" smtClean="0"/>
          </a:p>
          <a:p>
            <a:pPr lvl="1"/>
            <a:r>
              <a:rPr lang="en-US" dirty="0" smtClean="0"/>
              <a:t>Allows multiple </a:t>
            </a:r>
            <a:r>
              <a:rPr lang="en-US" dirty="0"/>
              <a:t>consumers to read from a topic in parallel. </a:t>
            </a:r>
            <a:endParaRPr lang="en-US" dirty="0" smtClean="0"/>
          </a:p>
          <a:p>
            <a:pPr lvl="1"/>
            <a:r>
              <a:rPr lang="en-US" dirty="0"/>
              <a:t>Topic content size can be larger than physical storage on any one </a:t>
            </a:r>
            <a:r>
              <a:rPr lang="en-US" dirty="0" smtClean="0"/>
              <a:t>broker</a:t>
            </a:r>
          </a:p>
          <a:p>
            <a:r>
              <a:rPr lang="en-US" dirty="0" smtClean="0"/>
              <a:t>Consumers </a:t>
            </a:r>
            <a:r>
              <a:rPr lang="en-US" dirty="0"/>
              <a:t>can also be parallelized </a:t>
            </a:r>
            <a:r>
              <a:rPr lang="en-US" dirty="0" smtClean="0"/>
              <a:t>to read from multiple partitions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0118" y="1703656"/>
            <a:ext cx="5712011" cy="36661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1" y="6034486"/>
            <a:ext cx="12192001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Kafka guarantees all messages in a partition are time-ordered, but it does not guarantee order across partitions.  Choose partitioning strategies accordingly.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61632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Sequential, Deterministic Lookups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5176"/>
            <a:ext cx="487366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Random access is anathema to Kafka’s goals for high throughput.</a:t>
            </a:r>
          </a:p>
          <a:p>
            <a:r>
              <a:rPr lang="en-US" dirty="0" smtClean="0"/>
              <a:t>Partitions consist of one or more segment files</a:t>
            </a:r>
          </a:p>
          <a:p>
            <a:r>
              <a:rPr lang="en-US" dirty="0" smtClean="0"/>
              <a:t>Each message stored in a segment file has a local ID that is determined by the size of all the messages that come before.</a:t>
            </a:r>
          </a:p>
          <a:p>
            <a:r>
              <a:rPr lang="en-US" dirty="0" smtClean="0"/>
              <a:t>An index stores the message ID of the first message in a segment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812" y="1875730"/>
            <a:ext cx="5891458" cy="46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344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Aside: Write-Ahead Logging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Write-Ahead Logging: this is a technique of writing your file first and then having your broker read the file.</a:t>
            </a:r>
          </a:p>
          <a:p>
            <a:pPr lvl="1"/>
            <a:r>
              <a:rPr lang="en-US" dirty="0" smtClean="0"/>
              <a:t>This is the reverse of the way logging normally works</a:t>
            </a:r>
          </a:p>
          <a:p>
            <a:pPr lvl="1"/>
            <a:r>
              <a:rPr lang="en-US" dirty="0" smtClean="0"/>
              <a:t>Why? If the broker needs to be restarted, it reads it log to recover its state.</a:t>
            </a:r>
          </a:p>
          <a:p>
            <a:pPr lvl="1"/>
            <a:r>
              <a:rPr lang="en-US" dirty="0" smtClean="0"/>
              <a:t>You don’t need to worry so much about lost messages from publishers.</a:t>
            </a:r>
          </a:p>
          <a:p>
            <a:r>
              <a:rPr lang="en-US" dirty="0" smtClean="0"/>
              <a:t>Kafka uses the file system</a:t>
            </a:r>
          </a:p>
          <a:p>
            <a:pPr lvl="1"/>
            <a:r>
              <a:rPr lang="en-US" dirty="0" smtClean="0"/>
              <a:t>Linux file systems already have many sophisticated features for balancing in-memory versus on-disk files </a:t>
            </a:r>
          </a:p>
        </p:txBody>
      </p:sp>
    </p:spTree>
    <p:extLst>
      <p:ext uri="{BB962C8B-B14F-4D97-AF65-F5344CB8AC3E}">
        <p14:creationId xmlns:p14="http://schemas.microsoft.com/office/powerpoint/2010/main" val="929002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 always, this is not a tutorial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US" dirty="0" smtClean="0"/>
              <a:t>Some of the concepts may no longer be part of the current system or implemented as described.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019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Partitions Are Replicated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560" y="1981947"/>
            <a:ext cx="8634879" cy="40873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6266329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If a leader for a partition replica fails, a follower becomes the new leader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14820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417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Producers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Producers publish data to the topics of their choice.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producer is responsible for choosing which record to assign to which partition within the topic.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can be done in a round-robin fashion simply to balance load </a:t>
            </a:r>
            <a:endParaRPr lang="en-US" dirty="0" smtClean="0"/>
          </a:p>
          <a:p>
            <a:pPr lvl="1"/>
            <a:r>
              <a:rPr lang="en-US" dirty="0" smtClean="0"/>
              <a:t>Other distribution strategies can be used.</a:t>
            </a:r>
          </a:p>
          <a:p>
            <a:r>
              <a:rPr lang="en-US" dirty="0" smtClean="0"/>
              <a:t>Producers write to the partition’s leader.</a:t>
            </a:r>
          </a:p>
          <a:p>
            <a:pPr lvl="1"/>
            <a:r>
              <a:rPr lang="en-US" dirty="0" smtClean="0"/>
              <a:t>The broker acting as lead for that partition replicates it to other brokers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8146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023" y="107231"/>
            <a:ext cx="9641541" cy="59088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104966"/>
            <a:ext cx="12192000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 producer writes to Partition 1 of a topic.  Broker 2 is the leader. It writes replicas to Brokers 1 and 3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045013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Consumer Groups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0125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Consumer 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Consumer groups contain one or more consumers of a particular topic.</a:t>
            </a:r>
          </a:p>
          <a:p>
            <a:pPr lvl="1"/>
            <a:r>
              <a:rPr lang="en-US" dirty="0" smtClean="0"/>
              <a:t>Many consumer groups can subscribe to the same topic.</a:t>
            </a:r>
          </a:p>
          <a:p>
            <a:pPr lvl="1"/>
            <a:r>
              <a:rPr lang="en-US" dirty="0" smtClean="0"/>
              <a:t>A consumer group is whatever is useful for a particular consuming application</a:t>
            </a:r>
          </a:p>
          <a:p>
            <a:r>
              <a:rPr lang="en-US" dirty="0" smtClean="0"/>
              <a:t>Only one member of a consumer group consumes the messages in a partition</a:t>
            </a:r>
          </a:p>
          <a:p>
            <a:pPr lvl="1"/>
            <a:r>
              <a:rPr lang="en-US" dirty="0" smtClean="0"/>
              <a:t>Avoid locking and other state management issues</a:t>
            </a:r>
          </a:p>
          <a:p>
            <a:r>
              <a:rPr lang="en-US" dirty="0" smtClean="0"/>
              <a:t>Kafka wants to divide messages stored on brokers evenly among consumers for load balancing</a:t>
            </a:r>
          </a:p>
          <a:p>
            <a:pPr lvl="1"/>
            <a:r>
              <a:rPr lang="en-US" dirty="0" smtClean="0"/>
              <a:t>But keep it simple, avoid complicated coordination.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5195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Consumers and Consumer 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81047"/>
            <a:ext cx="4634753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Kafka lets you collect consumers into consumer groups</a:t>
            </a:r>
          </a:p>
          <a:p>
            <a:r>
              <a:rPr lang="en-US" dirty="0" smtClean="0"/>
              <a:t>In a group, each consumer instance is associated with a specific partition.</a:t>
            </a:r>
          </a:p>
          <a:p>
            <a:r>
              <a:rPr lang="en-US" dirty="0" smtClean="0"/>
              <a:t>Collectively, a group receives all messages on a topic.</a:t>
            </a:r>
          </a:p>
          <a:p>
            <a:r>
              <a:rPr lang="en-US" dirty="0" smtClean="0"/>
              <a:t>If the group expands or contracts, Kafka will rebalance.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75834"/>
            <a:ext cx="6019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6306671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Consumer groups resemble queues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14788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Consumer Group Scenarios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0365"/>
            <a:ext cx="10515600" cy="395760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Consumer Load </a:t>
            </a:r>
            <a:r>
              <a:rPr lang="en-US" dirty="0"/>
              <a:t>B</a:t>
            </a:r>
            <a:r>
              <a:rPr lang="en-US" dirty="0" smtClean="0"/>
              <a:t>alancing: All consumers are in one group</a:t>
            </a:r>
          </a:p>
          <a:p>
            <a:pPr lvl="1"/>
            <a:r>
              <a:rPr lang="en-US" dirty="0" smtClean="0"/>
              <a:t>Consumer Group B, previous slide</a:t>
            </a:r>
          </a:p>
          <a:p>
            <a:r>
              <a:rPr lang="en-US" dirty="0" smtClean="0"/>
              <a:t>Broadcast: each consumer is its own group</a:t>
            </a:r>
          </a:p>
          <a:p>
            <a:pPr lvl="1"/>
            <a:r>
              <a:rPr lang="en-US" dirty="0" smtClean="0"/>
              <a:t>Each consumer receives messages from all partitions</a:t>
            </a:r>
          </a:p>
          <a:p>
            <a:r>
              <a:rPr lang="en-US" dirty="0" smtClean="0"/>
              <a:t>Broker Load Balancing: N(Brokers) &gt; N(Consumer Groups)</a:t>
            </a:r>
          </a:p>
          <a:p>
            <a:pPr lvl="1"/>
            <a:r>
              <a:rPr lang="en-US" dirty="0" smtClean="0"/>
              <a:t>Consumer Group A, previous slide</a:t>
            </a:r>
          </a:p>
          <a:p>
            <a:pPr lvl="1"/>
            <a:r>
              <a:rPr lang="en-US" dirty="0" smtClean="0"/>
              <a:t>But messages between partitions may not be ordered</a:t>
            </a:r>
          </a:p>
          <a:p>
            <a:r>
              <a:rPr lang="en-US" dirty="0" smtClean="0"/>
              <a:t>Consumer ordering: N(Partitions) == N(Consumers in a Group)</a:t>
            </a:r>
          </a:p>
          <a:p>
            <a:pPr lvl="1"/>
            <a:r>
              <a:rPr lang="en-US" dirty="0" smtClean="0"/>
              <a:t>Each member gets messages from only one partition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5657969"/>
            <a:ext cx="10515600" cy="95410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We assume round-robin message distribution to partitions.  Note message order is preserved only within a partition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49235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Rewinding and Replaying Messages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Kafka persistently stores messages much longer than conventional messaging systems</a:t>
            </a:r>
          </a:p>
          <a:p>
            <a:pPr lvl="1"/>
            <a:r>
              <a:rPr lang="en-US" dirty="0" smtClean="0"/>
              <a:t>Doesn’t assume low-latency delivery. </a:t>
            </a:r>
          </a:p>
          <a:p>
            <a:r>
              <a:rPr lang="en-US" dirty="0" smtClean="0"/>
              <a:t>The state of a topic is the message order, stored in partition files.</a:t>
            </a:r>
          </a:p>
          <a:p>
            <a:r>
              <a:rPr lang="en-US" dirty="0" smtClean="0"/>
              <a:t>A consumer can request the same messages many times if it needs to.</a:t>
            </a:r>
          </a:p>
          <a:p>
            <a:pPr lvl="1"/>
            <a:r>
              <a:rPr lang="en-US" dirty="0" smtClean="0"/>
              <a:t>Why? Rollback. A consumer may have had a bug, so fix the bug and consume the message again with the corrected code.</a:t>
            </a:r>
          </a:p>
          <a:p>
            <a:pPr lvl="2"/>
            <a:r>
              <a:rPr lang="en-US" dirty="0" smtClean="0"/>
              <a:t>Recall Blue-Green deployments</a:t>
            </a:r>
          </a:p>
          <a:p>
            <a:pPr lvl="1"/>
            <a:r>
              <a:rPr lang="en-US" dirty="0" smtClean="0"/>
              <a:t>Or the consumer may have crashed before processing the message</a:t>
            </a:r>
          </a:p>
          <a:p>
            <a:pPr lvl="1"/>
            <a:r>
              <a:rPr lang="en-US" dirty="0" smtClean="0"/>
              <a:t>This is NOT a typical queue pattern.</a:t>
            </a:r>
          </a:p>
          <a:p>
            <a:r>
              <a:rPr lang="en-US" dirty="0" smtClean="0"/>
              <a:t>Rewinding is much more straightforward in a pull-based architecture.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0121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and Zookeeper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Managing brokers, consumers, and producers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093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Kreps, J., </a:t>
            </a:r>
            <a:r>
              <a:rPr lang="en-US" dirty="0" err="1"/>
              <a:t>Narkhede</a:t>
            </a:r>
            <a:r>
              <a:rPr lang="en-US" dirty="0"/>
              <a:t>, N. and Rao, J., 2011, June. Kafka: A distributed messaging system for log processing. In </a:t>
            </a:r>
            <a:r>
              <a:rPr lang="en-US" i="1" dirty="0"/>
              <a:t>Proceedings of the </a:t>
            </a:r>
            <a:r>
              <a:rPr lang="en-US" i="1" dirty="0" err="1"/>
              <a:t>NetDB</a:t>
            </a:r>
            <a:r>
              <a:rPr lang="en-US" dirty="0"/>
              <a:t> (pp. 1-7).</a:t>
            </a:r>
            <a:endParaRPr lang="en-US" dirty="0" smtClean="0"/>
          </a:p>
          <a:p>
            <a:r>
              <a:rPr lang="en-US" dirty="0" smtClean="0"/>
              <a:t>Wang</a:t>
            </a:r>
            <a:r>
              <a:rPr lang="en-US" dirty="0"/>
              <a:t>, G., Koshy, J., Subramanian, S., </a:t>
            </a:r>
            <a:r>
              <a:rPr lang="en-US" dirty="0" err="1"/>
              <a:t>Paramasivam</a:t>
            </a:r>
            <a:r>
              <a:rPr lang="en-US" dirty="0"/>
              <a:t>, K., </a:t>
            </a:r>
            <a:r>
              <a:rPr lang="en-US" dirty="0" err="1"/>
              <a:t>Zadeh</a:t>
            </a:r>
            <a:r>
              <a:rPr lang="en-US" dirty="0"/>
              <a:t>, M., </a:t>
            </a:r>
            <a:r>
              <a:rPr lang="en-US" dirty="0" err="1"/>
              <a:t>Narkhede</a:t>
            </a:r>
            <a:r>
              <a:rPr lang="en-US" dirty="0"/>
              <a:t>, N., Rao, J., Kreps, J. and Stein, J., 2015. Building a replicated logging system with Apache Kafka. </a:t>
            </a:r>
            <a:r>
              <a:rPr lang="en-US" i="1" dirty="0"/>
              <a:t>Proceedings of the VLDB Endowment</a:t>
            </a:r>
            <a:r>
              <a:rPr lang="en-US" dirty="0"/>
              <a:t>, </a:t>
            </a:r>
            <a:r>
              <a:rPr lang="en-US" i="1" dirty="0"/>
              <a:t>8</a:t>
            </a:r>
            <a:r>
              <a:rPr lang="en-US" dirty="0"/>
              <a:t>(12), pp.1654-1655</a:t>
            </a:r>
            <a:r>
              <a:rPr lang="en-US" dirty="0" smtClean="0"/>
              <a:t>.</a:t>
            </a:r>
          </a:p>
          <a:p>
            <a:r>
              <a:rPr lang="en-US" dirty="0">
                <a:hlinkClick r:id="rId2"/>
              </a:rPr>
              <a:t>https://kafka.apache.org/documentation/</a:t>
            </a: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://sookocheff.com/post/kafka/kafka-in-a-nutshell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7355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89" y="483915"/>
            <a:ext cx="10344240" cy="5792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6955793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002597"/>
              </p:ext>
            </p:extLst>
          </p:nvPr>
        </p:nvGraphicFramePr>
        <p:xfrm>
          <a:off x="325676" y="243674"/>
          <a:ext cx="11461316" cy="5014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2264"/>
                <a:gridCol w="6463430"/>
                <a:gridCol w="2705622"/>
              </a:tblGrid>
              <a:tr h="520414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Zookeeper</a:t>
                      </a:r>
                      <a:r>
                        <a:rPr lang="en-US" sz="2400" baseline="0" dirty="0" smtClean="0"/>
                        <a:t>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Description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Node</a:t>
                      </a:r>
                      <a:r>
                        <a:rPr lang="en-US" sz="2400" baseline="0" dirty="0" smtClean="0"/>
                        <a:t> Type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Broker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Contains brokers’ host names,</a:t>
                      </a:r>
                      <a:r>
                        <a:rPr lang="en-US" sz="2400" baseline="0" dirty="0" smtClean="0"/>
                        <a:t> ports, topics, and partitions. Used by the brokers to coordinate themselves. Ex: deal with a broker failure.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EPHEMERAL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Consumer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Contains</a:t>
                      </a:r>
                      <a:r>
                        <a:rPr lang="en-US" sz="2400" baseline="0" dirty="0" smtClean="0"/>
                        <a:t> the consumer groups and their constituent consumers.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EPHEMERAL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Ownership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Contains the ID of the consumer</a:t>
                      </a:r>
                      <a:r>
                        <a:rPr lang="en-US" sz="2400" baseline="0" dirty="0" smtClean="0"/>
                        <a:t> of a particular consumer group that is reading all the messages.  This is the “owner”.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EPHEMERAL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Offset</a:t>
                      </a:r>
                      <a:r>
                        <a:rPr lang="en-US" sz="2400" baseline="0" dirty="0" smtClean="0"/>
                        <a:t>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Stores the last consumed message in a partition</a:t>
                      </a:r>
                      <a:r>
                        <a:rPr lang="en-US" sz="2400" baseline="0" dirty="0" smtClean="0"/>
                        <a:t> for a particular consumer group. 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PERSISTENT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5676" y="5348614"/>
            <a:ext cx="11461316" cy="95410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Each consumer places a watch on the broker registry and the consumer registry and will be notified if anything changes. 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297955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Delivery Guarantees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Kafka chooses “at least once” delivery.  </a:t>
            </a:r>
          </a:p>
          <a:p>
            <a:pPr lvl="1"/>
            <a:r>
              <a:rPr lang="en-US" dirty="0" smtClean="0"/>
              <a:t>It is up to the consuming application to know what to do with duplicates</a:t>
            </a:r>
          </a:p>
          <a:p>
            <a:pPr lvl="1"/>
            <a:r>
              <a:rPr lang="en-US" dirty="0" smtClean="0"/>
              <a:t>Duplicates are rare, occur when an “owning” consumer crashes and is replaced</a:t>
            </a:r>
          </a:p>
          <a:p>
            <a:pPr lvl="1"/>
            <a:r>
              <a:rPr lang="en-US" b="1" dirty="0" smtClean="0"/>
              <a:t>Two-phase commits </a:t>
            </a:r>
            <a:r>
              <a:rPr lang="en-US" dirty="0" smtClean="0"/>
              <a:t>are the classic way to ensure “exactly once” delivery.</a:t>
            </a:r>
          </a:p>
          <a:p>
            <a:r>
              <a:rPr lang="en-US" dirty="0" smtClean="0"/>
              <a:t> Messages from a specific partition are guaranteed to come in order.</a:t>
            </a:r>
          </a:p>
          <a:p>
            <a:r>
              <a:rPr lang="en-US" dirty="0" smtClean="0"/>
              <a:t>Kafka stores a </a:t>
            </a:r>
            <a:r>
              <a:rPr lang="en-US" b="1" dirty="0" smtClean="0"/>
              <a:t>CRC</a:t>
            </a:r>
            <a:r>
              <a:rPr lang="en-US" dirty="0" smtClean="0"/>
              <a:t> (a hash) for each message in the log to check for I/O errors</a:t>
            </a:r>
          </a:p>
        </p:txBody>
      </p:sp>
    </p:spTree>
    <p:extLst>
      <p:ext uri="{BB962C8B-B14F-4D97-AF65-F5344CB8AC3E}">
        <p14:creationId xmlns:p14="http://schemas.microsoft.com/office/powerpoint/2010/main" val="7827609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the Message Payload?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Apache Kafka supports clients in multiple programming languages.</a:t>
            </a:r>
          </a:p>
          <a:p>
            <a:r>
              <a:rPr lang="en-US" dirty="0" smtClean="0"/>
              <a:t>This means that the message must be serialized in a programming language-neutral format.</a:t>
            </a:r>
          </a:p>
          <a:p>
            <a:r>
              <a:rPr lang="en-US" dirty="0" smtClean="0"/>
              <a:t>You can make your own with JSON or XML</a:t>
            </a:r>
          </a:p>
          <a:p>
            <a:r>
              <a:rPr lang="en-US" dirty="0" smtClean="0"/>
              <a:t>Kafka also supports Apache Avro, which is a schema-based binary serialization format.</a:t>
            </a:r>
          </a:p>
          <a:p>
            <a:pPr lvl="1"/>
            <a:r>
              <a:rPr lang="en-US" dirty="0" smtClean="0"/>
              <a:t>Compare Avro with Apache Thrift and </a:t>
            </a:r>
            <a:r>
              <a:rPr lang="en-US" dirty="0" err="1" smtClean="0"/>
              <a:t>Protobuf</a:t>
            </a:r>
            <a:endParaRPr lang="en-US" dirty="0" smtClean="0"/>
          </a:p>
          <a:p>
            <a:r>
              <a:rPr lang="en-US" dirty="0" smtClean="0"/>
              <a:t>Efficient message formats are essential for high throughput systems</a:t>
            </a:r>
          </a:p>
        </p:txBody>
      </p:sp>
    </p:spTree>
    <p:extLst>
      <p:ext uri="{BB962C8B-B14F-4D97-AF65-F5344CB8AC3E}">
        <p14:creationId xmlns:p14="http://schemas.microsoft.com/office/powerpoint/2010/main" val="19551096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Kafka, Airavata, and </a:t>
            </a:r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thought exercises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741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50585" y="36397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677172" y="4873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83911" y="4873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30243" y="3378819"/>
            <a:ext cx="8240751" cy="3311913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29572" y="50262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981972" y="51786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134372" y="53310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286772" y="54834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439172" y="5635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036311" y="50262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88711" y="51786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8341111" y="53310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8493511" y="54834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645911" y="5635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402985" y="37921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555385" y="39445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707785" y="40969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295189" y="391446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935065" y="162551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655315" y="1625513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3590696" y="200722"/>
            <a:ext cx="4995746" cy="2542861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own Arrow 24"/>
          <p:cNvSpPr/>
          <p:nvPr/>
        </p:nvSpPr>
        <p:spPr>
          <a:xfrm>
            <a:off x="6032812" y="2778573"/>
            <a:ext cx="234176" cy="55564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43501" y="313388"/>
            <a:ext cx="2790871" cy="207412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Three </a:t>
            </a:r>
            <a:r>
              <a:rPr lang="en-US" sz="3200" dirty="0" err="1" smtClean="0"/>
              <a:t>microservices</a:t>
            </a:r>
            <a:r>
              <a:rPr lang="en-US" sz="3200" dirty="0" smtClean="0"/>
              <a:t>, replicated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52661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Messaging and </a:t>
            </a:r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Message queues </a:t>
            </a:r>
            <a:r>
              <a:rPr lang="en-US" dirty="0" smtClean="0"/>
              <a:t>are a good way to deliver messages to service replicas.</a:t>
            </a:r>
          </a:p>
          <a:p>
            <a:pPr lvl="1"/>
            <a:r>
              <a:rPr lang="en-US" dirty="0" smtClean="0"/>
              <a:t>Each replica of a service gets a message</a:t>
            </a:r>
          </a:p>
          <a:p>
            <a:r>
              <a:rPr lang="en-US" dirty="0" smtClean="0"/>
              <a:t>Topics are a good way to associate message types with different service groupings.</a:t>
            </a:r>
          </a:p>
          <a:p>
            <a:pPr lvl="1"/>
            <a:r>
              <a:rPr lang="en-US" dirty="0" smtClean="0"/>
              <a:t>Application manager and metadata manager</a:t>
            </a:r>
          </a:p>
          <a:p>
            <a:r>
              <a:rPr lang="en-US" dirty="0" smtClean="0"/>
              <a:t>In Kafka, we could put each of these into a consumer group</a:t>
            </a:r>
          </a:p>
          <a:p>
            <a:r>
              <a:rPr lang="en-US" dirty="0" smtClean="0"/>
              <a:t>We </a:t>
            </a:r>
            <a:r>
              <a:rPr lang="en-US" dirty="0" smtClean="0"/>
              <a:t>could always just use Kafka as a log aggregator.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2462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General Distributed Systems Principals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Kafka, logs, and 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2000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Log-Centric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 servers use a replicated log to maintain a consistent state</a:t>
            </a:r>
          </a:p>
          <a:p>
            <a:r>
              <a:rPr lang="en-US" dirty="0" smtClean="0"/>
              <a:t>The log records system states as sequential messages.</a:t>
            </a:r>
          </a:p>
          <a:p>
            <a:r>
              <a:rPr lang="en-US" dirty="0" smtClean="0"/>
              <a:t>New servers can be added to expand the system or replace malfunctioning servers by reading the log</a:t>
            </a:r>
          </a:p>
          <a:p>
            <a:pPr lvl="1"/>
            <a:r>
              <a:rPr lang="en-US" dirty="0" smtClean="0"/>
              <a:t>No in-memory state needs to be preserved</a:t>
            </a:r>
          </a:p>
          <a:p>
            <a:r>
              <a:rPr lang="en-US" dirty="0" smtClean="0"/>
              <a:t>The server just needs to know that it has an uncorrupted (not necessarily latest) version of the log.</a:t>
            </a:r>
            <a:endParaRPr lang="en-US" dirty="0"/>
          </a:p>
          <a:p>
            <a:r>
              <a:rPr lang="en-US" dirty="0" smtClean="0"/>
              <a:t>You can use this approach for both highly consistent and highly available systems (CAP)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6185646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Kafka is a log-oriented system that can be used to build other log-oriented systems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966146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just leaves one little problem...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r>
              <a:rPr lang="en-US" sz="3600" dirty="0" smtClean="0"/>
              <a:t>How do you keep the log replicas up to date?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80499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versus </a:t>
            </a:r>
            <a:r>
              <a:rPr lang="en-US" dirty="0" err="1" smtClean="0"/>
              <a:t>RabbitMQ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97635"/>
            <a:ext cx="3310218" cy="44136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391" y="2420470"/>
            <a:ext cx="4879409" cy="32407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49418" y="3856174"/>
            <a:ext cx="9268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OR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7440564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68940" y="154888"/>
          <a:ext cx="11564472" cy="62529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82236"/>
                <a:gridCol w="5782236"/>
              </a:tblGrid>
              <a:tr h="521345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Primary-Backup</a:t>
                      </a:r>
                      <a:r>
                        <a:rPr lang="en-US" sz="2400" baseline="0" dirty="0" smtClean="0"/>
                        <a:t> Replication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Quorum</a:t>
                      </a:r>
                      <a:r>
                        <a:rPr lang="en-US" sz="2400" baseline="0" dirty="0" smtClean="0"/>
                        <a:t>-Based Replication</a:t>
                      </a:r>
                      <a:endParaRPr lang="en-US" sz="2400" dirty="0"/>
                    </a:p>
                  </a:txBody>
                  <a:tcPr/>
                </a:tc>
              </a:tr>
              <a:tr h="762603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1 leader has the master copy and followers have backups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1 leader has the master copy and followers have backups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</a:tr>
              <a:tr h="942824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On WRITE, the master awaits the appending to </a:t>
                      </a:r>
                      <a:r>
                        <a:rPr lang="en-US" sz="2400" b="1" dirty="0" smtClean="0"/>
                        <a:t>all</a:t>
                      </a:r>
                      <a:r>
                        <a:rPr lang="en-US" sz="2400" dirty="0" smtClean="0"/>
                        <a:t> backup for acknowledging the client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On WRITE, the master waits on </a:t>
                      </a:r>
                      <a:r>
                        <a:rPr lang="en-US" sz="2400" b="1" dirty="0" smtClean="0"/>
                        <a:t>only a majority</a:t>
                      </a:r>
                      <a:r>
                        <a:rPr lang="en-US" sz="2400" dirty="0" smtClean="0"/>
                        <a:t> of the followers to confirm backups before it returns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</a:tr>
              <a:tr h="603587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Supports strong consistency for distributed READS, but doesn’t scale easily and has</a:t>
                      </a:r>
                      <a:r>
                        <a:rPr lang="en-US" sz="2400" baseline="0" dirty="0" smtClean="0"/>
                        <a:t> lower throughput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Supports</a:t>
                      </a:r>
                      <a:r>
                        <a:rPr lang="en-US" sz="2400" baseline="0" dirty="0" smtClean="0"/>
                        <a:t> eventual consistency and higher throughput; doesn’t require good networking between leader and followers</a:t>
                      </a:r>
                      <a:endParaRPr lang="en-US" sz="2400" dirty="0"/>
                    </a:p>
                  </a:txBody>
                  <a:tcPr/>
                </a:tc>
              </a:tr>
              <a:tr h="899856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If the master is lost, restore from a backup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If a master is lost, elect a new leader</a:t>
                      </a:r>
                      <a:r>
                        <a:rPr lang="en-US" sz="2400" baseline="0" dirty="0" smtClean="0"/>
                        <a:t> from the replicas that have the latest data</a:t>
                      </a:r>
                      <a:endParaRPr lang="en-US" sz="2400" dirty="0"/>
                    </a:p>
                  </a:txBody>
                  <a:tcPr/>
                </a:tc>
              </a:tr>
              <a:tr h="899856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F+1</a:t>
                      </a:r>
                      <a:r>
                        <a:rPr lang="en-US" sz="2400" baseline="0" dirty="0" smtClean="0"/>
                        <a:t> replicas can tolerate F failures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2F+1</a:t>
                      </a:r>
                      <a:r>
                        <a:rPr lang="en-US" sz="2400" baseline="0" dirty="0" smtClean="0"/>
                        <a:t> replicas can tolerate F failures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31254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State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Kafka brokers are stateless</a:t>
            </a:r>
          </a:p>
          <a:p>
            <a:pPr lvl="1"/>
            <a:r>
              <a:rPr lang="en-US" dirty="0" smtClean="0"/>
              <a:t>They don’t track which messages a client has consumed or not. </a:t>
            </a:r>
            <a:endParaRPr lang="en-US" dirty="0"/>
          </a:p>
          <a:p>
            <a:pPr lvl="1"/>
            <a:r>
              <a:rPr lang="en-US" dirty="0" smtClean="0"/>
              <a:t>This is the client’s job</a:t>
            </a:r>
          </a:p>
          <a:p>
            <a:pPr lvl="1"/>
            <a:r>
              <a:rPr lang="en-US" dirty="0" smtClean="0"/>
              <a:t>Brokers simply send whatever the client requests</a:t>
            </a:r>
          </a:p>
          <a:p>
            <a:pPr lvl="1"/>
            <a:r>
              <a:rPr lang="en-US" dirty="0" smtClean="0"/>
              <a:t>Compare to REST</a:t>
            </a:r>
          </a:p>
          <a:p>
            <a:r>
              <a:rPr lang="en-US" dirty="0" smtClean="0"/>
              <a:t>Brokers eventually must delete data</a:t>
            </a:r>
          </a:p>
          <a:p>
            <a:pPr lvl="1"/>
            <a:r>
              <a:rPr lang="en-US" dirty="0" smtClean="0"/>
              <a:t>How does a broker know if all consumers have retrieved data?</a:t>
            </a:r>
          </a:p>
          <a:p>
            <a:pPr lvl="1"/>
            <a:r>
              <a:rPr lang="en-US" dirty="0" smtClean="0"/>
              <a:t>It doesn’t. Kafka has a Service Level Agreement:</a:t>
            </a:r>
          </a:p>
          <a:p>
            <a:pPr lvl="2"/>
            <a:r>
              <a:rPr lang="en-US" dirty="0" smtClean="0"/>
              <a:t>“Delete all data older than N days” for example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445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7015"/>
            <a:ext cx="12192000" cy="50839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1313" y="5230417"/>
            <a:ext cx="1220687" cy="16275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66348"/>
            <a:ext cx="1995019" cy="132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77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624" y="1774534"/>
            <a:ext cx="4997824" cy="33230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977" y="1581844"/>
            <a:ext cx="4572000" cy="3708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30610" y="3143656"/>
            <a:ext cx="6042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VS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30417"/>
            <a:ext cx="1220687" cy="16275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6981" y="5532975"/>
            <a:ext cx="1995019" cy="132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781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LinkedIn’s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LinkedIn needs to push billions of messages per day to a wide variety of consumers</a:t>
            </a:r>
          </a:p>
          <a:p>
            <a:r>
              <a:rPr lang="en-US" dirty="0" smtClean="0"/>
              <a:t>Real-time processing applied to activity streams</a:t>
            </a:r>
          </a:p>
          <a:p>
            <a:pPr lvl="1"/>
            <a:r>
              <a:rPr lang="en-US" dirty="0" smtClean="0"/>
              <a:t>Keep people engaged with the site through social network-supplied content.</a:t>
            </a:r>
          </a:p>
          <a:p>
            <a:r>
              <a:rPr lang="en-US" dirty="0" smtClean="0"/>
              <a:t>Asynchronous processing</a:t>
            </a:r>
          </a:p>
          <a:p>
            <a:pPr lvl="1"/>
            <a:r>
              <a:rPr lang="en-US" dirty="0" smtClean="0"/>
              <a:t>Find people I may want to connect to</a:t>
            </a:r>
          </a:p>
          <a:p>
            <a:pPr lvl="1"/>
            <a:r>
              <a:rPr lang="en-US" dirty="0" smtClean="0"/>
              <a:t>Find topics that may be interesting to me</a:t>
            </a:r>
          </a:p>
          <a:p>
            <a:pPr lvl="1"/>
            <a:r>
              <a:rPr lang="en-US" dirty="0" smtClean="0"/>
              <a:t>Identify advertisements that I may be interested in</a:t>
            </a:r>
          </a:p>
          <a:p>
            <a:r>
              <a:rPr lang="en-US" dirty="0" smtClean="0"/>
              <a:t>System logs: Identify problems with operations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6159279"/>
            <a:ext cx="10515600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Machine learning is critical to all of these. But is OK to lose some data.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66313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Consequences of Use Case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Consumers must decide when to pull the data</a:t>
            </a:r>
          </a:p>
          <a:p>
            <a:pPr lvl="1"/>
            <a:r>
              <a:rPr lang="en-US" dirty="0" smtClean="0"/>
              <a:t>Fast or slow, small or large</a:t>
            </a:r>
          </a:p>
          <a:p>
            <a:r>
              <a:rPr lang="en-US" dirty="0" smtClean="0"/>
              <a:t>This means that the messaging system needs to store a lot of data (TBs)</a:t>
            </a:r>
          </a:p>
          <a:p>
            <a:pPr lvl="1"/>
            <a:r>
              <a:rPr lang="en-US" dirty="0" smtClean="0"/>
              <a:t>This is not what traditional message systems are designed to do.</a:t>
            </a:r>
          </a:p>
          <a:p>
            <a:pPr lvl="1"/>
            <a:r>
              <a:rPr lang="en-US" dirty="0" smtClean="0"/>
              <a:t>Kafka will need an efficient way to find the requested message</a:t>
            </a:r>
          </a:p>
          <a:p>
            <a:r>
              <a:rPr lang="en-US" dirty="0" smtClean="0"/>
              <a:t>Virtue from Necessity: support message rewind and replay</a:t>
            </a:r>
          </a:p>
          <a:p>
            <a:pPr lvl="1"/>
            <a:r>
              <a:rPr lang="en-US" dirty="0" smtClean="0"/>
              <a:t>This is not a normal operation for a queue, which removes messages after they are delivered.</a:t>
            </a:r>
          </a:p>
          <a:p>
            <a:pPr lvl="1"/>
            <a:r>
              <a:rPr lang="en-US" dirty="0" smtClean="0"/>
              <a:t>Treat the accumulated, ordered messages as input for a state machine</a:t>
            </a:r>
          </a:p>
        </p:txBody>
      </p:sp>
    </p:spTree>
    <p:extLst>
      <p:ext uri="{BB962C8B-B14F-4D97-AF65-F5344CB8AC3E}">
        <p14:creationId xmlns:p14="http://schemas.microsoft.com/office/powerpoint/2010/main" val="683015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63254" y="331359"/>
          <a:ext cx="11498894" cy="570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9447"/>
                <a:gridCol w="5749447"/>
              </a:tblGrid>
              <a:tr h="62497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Kafka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Traditional Messaging: AMQP,</a:t>
                      </a:r>
                      <a:r>
                        <a:rPr lang="en-US" sz="2400" baseline="0" dirty="0" smtClean="0"/>
                        <a:t> JMS, </a:t>
                      </a:r>
                      <a:r>
                        <a:rPr lang="en-US" sz="2400" baseline="0" dirty="0" err="1" smtClean="0"/>
                        <a:t>Etc</a:t>
                      </a:r>
                      <a:endParaRPr lang="en-US" sz="2400" dirty="0"/>
                    </a:p>
                  </a:txBody>
                  <a:tcPr/>
                </a:tc>
              </a:tr>
              <a:tr h="111606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Brokers</a:t>
                      </a:r>
                      <a:r>
                        <a:rPr lang="en-US" sz="2400" baseline="0" dirty="0" smtClean="0"/>
                        <a:t> are stateless. This makes broker distribution simpler.  State management is done by producers and consumers. 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Brokers are state-full.</a:t>
                      </a:r>
                      <a:r>
                        <a:rPr lang="en-US" sz="2400" baseline="0" dirty="0" smtClean="0"/>
                        <a:t> This makes distribution more difficult since load balancing and fault recovery are harder.  </a:t>
                      </a:r>
                      <a:endParaRPr lang="en-US" sz="2400" dirty="0"/>
                    </a:p>
                  </a:txBody>
                  <a:tcPr/>
                </a:tc>
              </a:tr>
              <a:tr h="62497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Messages</a:t>
                      </a:r>
                      <a:r>
                        <a:rPr lang="en-US" sz="2400" baseline="0" dirty="0" smtClean="0"/>
                        <a:t> can be delivered in batches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Messages are individually delivered</a:t>
                      </a:r>
                      <a:endParaRPr lang="en-US" sz="2400" dirty="0"/>
                    </a:p>
                  </a:txBody>
                  <a:tcPr/>
                </a:tc>
              </a:tr>
              <a:tr h="6249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/>
                        <a:t>”At least once” delivery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“Exactly once” delivery</a:t>
                      </a:r>
                      <a:endParaRPr lang="en-US" sz="2400" dirty="0"/>
                    </a:p>
                  </a:txBody>
                  <a:tcPr/>
                </a:tc>
              </a:tr>
              <a:tr h="772659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Eventual consistency model for messages partitioned across one broker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Strong consistency between brokers in a distributed system</a:t>
                      </a:r>
                      <a:endParaRPr lang="en-US" sz="2400" dirty="0"/>
                    </a:p>
                  </a:txBody>
                  <a:tcPr/>
                </a:tc>
              </a:tr>
              <a:tr h="111606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Optimized</a:t>
                      </a:r>
                      <a:r>
                        <a:rPr lang="en-US" sz="2400" baseline="0" dirty="0" smtClean="0"/>
                        <a:t> for h</a:t>
                      </a:r>
                      <a:r>
                        <a:rPr lang="en-US" sz="2400" dirty="0" smtClean="0"/>
                        <a:t>ighly</a:t>
                      </a:r>
                      <a:r>
                        <a:rPr lang="en-US" sz="2400" baseline="0" dirty="0" smtClean="0"/>
                        <a:t> variable latency, large message throughput: streaming data, logs to late night batch pulls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Optimized</a:t>
                      </a:r>
                      <a:r>
                        <a:rPr lang="en-US" sz="2400" baseline="0" dirty="0" smtClean="0"/>
                        <a:t> for low latency delivery of smaller messages</a:t>
                      </a:r>
                      <a:endParaRPr lang="en-US" sz="2400" dirty="0"/>
                    </a:p>
                  </a:txBody>
                  <a:tcPr/>
                </a:tc>
              </a:tr>
              <a:tr h="62497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Assumes</a:t>
                      </a:r>
                      <a:r>
                        <a:rPr lang="en-US" sz="2400" baseline="0" dirty="0" smtClean="0"/>
                        <a:t> replay of messages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Replay is an add-on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63254" y="6145305"/>
            <a:ext cx="11498894" cy="58477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Apache Kafka resembles in some ways the REST architecture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92305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GACourseTemplate" id="{2FBFFBEA-BD8E-7B41-8A8D-F4A7901D3CE2}" vid="{5D37C0E1-A4D7-574A-AC9A-B2EABB61A0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SGACourseTemplate</Template>
  <TotalTime>5664</TotalTime>
  <Words>2058</Words>
  <Application>Microsoft Macintosh PowerPoint</Application>
  <PresentationFormat>Widescreen</PresentationFormat>
  <Paragraphs>247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Calibri</vt:lpstr>
      <vt:lpstr>Calibri Light</vt:lpstr>
      <vt:lpstr>Arial</vt:lpstr>
      <vt:lpstr>Office Theme</vt:lpstr>
      <vt:lpstr>A Distributed System Case Study: Apache Kafka</vt:lpstr>
      <vt:lpstr>As always, this is not a tutorial</vt:lpstr>
      <vt:lpstr>Sources</vt:lpstr>
      <vt:lpstr>Kafka versus RabbitMQ</vt:lpstr>
      <vt:lpstr>PowerPoint Presentation</vt:lpstr>
      <vt:lpstr>PowerPoint Presentation</vt:lpstr>
      <vt:lpstr>LinkedIn’s Requirements</vt:lpstr>
      <vt:lpstr>Consequences of Use Case Requirements</vt:lpstr>
      <vt:lpstr>PowerPoint Presentation</vt:lpstr>
      <vt:lpstr>Apache Kafka and Related Work</vt:lpstr>
      <vt:lpstr>PowerPoint Presentation</vt:lpstr>
      <vt:lpstr>Apache Kafka Terminology: Topic-Based Publish-Subscribe</vt:lpstr>
      <vt:lpstr>Kafka Brokers</vt:lpstr>
      <vt:lpstr>Kafka Uses Clusters of Brokers</vt:lpstr>
      <vt:lpstr>Distributed Brokers</vt:lpstr>
      <vt:lpstr>Topics and Partitions </vt:lpstr>
      <vt:lpstr>Kafka Partitions</vt:lpstr>
      <vt:lpstr>Sequential, Deterministic Lookups</vt:lpstr>
      <vt:lpstr>Aside: Write-Ahead Logging</vt:lpstr>
      <vt:lpstr>Kafka Partitions Are Replicated</vt:lpstr>
      <vt:lpstr>Producers</vt:lpstr>
      <vt:lpstr>Kafka Producers</vt:lpstr>
      <vt:lpstr>PowerPoint Presentation</vt:lpstr>
      <vt:lpstr>Consumer Groups</vt:lpstr>
      <vt:lpstr>Kafka Consumer Groups</vt:lpstr>
      <vt:lpstr>Consumers and Consumer Groups</vt:lpstr>
      <vt:lpstr>Consumer Group Scenarios</vt:lpstr>
      <vt:lpstr>Rewinding and Replaying Messages</vt:lpstr>
      <vt:lpstr>Kafka and Zookeeper</vt:lpstr>
      <vt:lpstr>PowerPoint Presentation</vt:lpstr>
      <vt:lpstr>PowerPoint Presentation</vt:lpstr>
      <vt:lpstr>Delivery Guarantees</vt:lpstr>
      <vt:lpstr>What About the Message Payload?</vt:lpstr>
      <vt:lpstr>Kafka, Airavata, and Microservices</vt:lpstr>
      <vt:lpstr>PowerPoint Presentation</vt:lpstr>
      <vt:lpstr>Messaging and Microservices</vt:lpstr>
      <vt:lpstr>Some General Distributed Systems Principals</vt:lpstr>
      <vt:lpstr>Log-Centric Architecture</vt:lpstr>
      <vt:lpstr>This just leaves one little problem...</vt:lpstr>
      <vt:lpstr>PowerPoint Presentation</vt:lpstr>
      <vt:lpstr>Kafka State Management</vt:lpstr>
    </vt:vector>
  </TitlesOfParts>
  <Manager/>
  <Company/>
  <LinksUpToDate>false</LinksUpToDate>
  <SharedDoc>false</SharedDoc>
  <HyperlinkBase/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Marlon Pierce</dc:creator>
  <cp:keywords/>
  <dc:description/>
  <cp:lastModifiedBy>Marlon Pierce</cp:lastModifiedBy>
  <cp:revision>159</cp:revision>
  <dcterms:created xsi:type="dcterms:W3CDTF">2017-10-16T19:07:58Z</dcterms:created>
  <dcterms:modified xsi:type="dcterms:W3CDTF">2018-10-04T19:28:20Z</dcterms:modified>
  <cp:category/>
</cp:coreProperties>
</file>

<file path=docProps/thumbnail.jpeg>
</file>